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7" r:id="rId2"/>
    <p:sldId id="263" r:id="rId3"/>
    <p:sldId id="296" r:id="rId4"/>
    <p:sldId id="297" r:id="rId5"/>
    <p:sldId id="264" r:id="rId6"/>
    <p:sldId id="265" r:id="rId7"/>
    <p:sldId id="298" r:id="rId8"/>
    <p:sldId id="261" r:id="rId9"/>
    <p:sldId id="286" r:id="rId10"/>
    <p:sldId id="287" r:id="rId11"/>
    <p:sldId id="262" r:id="rId12"/>
    <p:sldId id="288" r:id="rId13"/>
    <p:sldId id="289" r:id="rId14"/>
    <p:sldId id="271" r:id="rId15"/>
    <p:sldId id="290" r:id="rId16"/>
    <p:sldId id="291" r:id="rId17"/>
    <p:sldId id="284" r:id="rId18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FFFE"/>
    <a:srgbClr val="36ABFF"/>
    <a:srgbClr val="0D0A27"/>
    <a:srgbClr val="37ABFF"/>
    <a:srgbClr val="F1FEFE"/>
    <a:srgbClr val="85A0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2136" y="84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8B089FE-5646-9CF7-A0CD-D9371092F7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ADF765-FF2C-6672-30DF-4E02B0FCB8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E237D1-EB3E-42ED-8017-A3E0F540A544}" type="datetimeFigureOut">
              <a:rPr lang="pt-BR" smtClean="0"/>
              <a:t>02/01/2025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3EF68CF-250A-55FC-E1E4-D9C6F5A555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12F9274-313E-B987-AB97-907ACC11A2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93A92-22D6-4927-AF67-7D3B866A4A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93338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E0544-B9E7-47A8-ABD7-B3CFDECA6595}" type="datetimeFigureOut">
              <a:rPr lang="pt-BR" smtClean="0"/>
              <a:t>02/01/2025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A01F6-44E6-448B-9319-3BC869F75E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810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30072-6D31-42F3-B5CC-185B6D0A6822}" type="datetime1">
              <a:rPr lang="pt-BR" smtClean="0"/>
              <a:t>02/01/2025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5406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6D1A7-EFFC-4966-822B-4C00AB2CB4F1}" type="datetime1">
              <a:rPr lang="pt-BR" smtClean="0"/>
              <a:t>02/01/2025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520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B7C60-0DA7-42D4-A820-E1D03EB49949}" type="datetime1">
              <a:rPr lang="pt-BR" smtClean="0"/>
              <a:t>02/01/2025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3176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5A0BC-388F-4CA7-BE51-03B9510F86C7}" type="datetime1">
              <a:rPr lang="pt-BR" smtClean="0"/>
              <a:t>02/01/2025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8109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B0A53-1723-472B-8809-AF93A93C6B7D}" type="datetime1">
              <a:rPr lang="pt-BR" smtClean="0"/>
              <a:t>02/01/2025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498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3D0C2-0B29-4E63-8862-AEF7CD2FD74C}" type="datetime1">
              <a:rPr lang="pt-BR" smtClean="0"/>
              <a:t>02/01/2025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0938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68ADD-7F35-4AEB-BEB1-AD3CCDF011CE}" type="datetime1">
              <a:rPr lang="pt-BR" smtClean="0"/>
              <a:t>02/01/2025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575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6779A-9BC4-4AC0-8880-1B792DDACBDD}" type="datetime1">
              <a:rPr lang="pt-BR" smtClean="0"/>
              <a:t>02/01/2025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468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75754-B528-45A3-9A7A-655123E17D0E}" type="datetime1">
              <a:rPr lang="pt-BR" smtClean="0"/>
              <a:t>02/01/2025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8948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BC77C-1A26-4515-863F-461CD234F563}" type="datetime1">
              <a:rPr lang="pt-BR" smtClean="0"/>
              <a:t>02/01/2025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0915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D11F-A570-44DC-98A9-9E7070BCD645}" type="datetime1">
              <a:rPr lang="pt-BR" smtClean="0"/>
              <a:t>02/01/2025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6099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CAA1B-DFB8-467D-A20E-1BF5C572C99B}" type="datetime1">
              <a:rPr lang="pt-BR" smtClean="0"/>
              <a:t>02/01/2025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SELETORES CSS PARA JEDIS - FELIPE AGUIAR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46D60-96CE-4402-8D7C-2F4B1C3826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920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ntendo mesa, circuito, pedaço&#10;&#10;Descrição gerada automaticamente">
            <a:extLst>
              <a:ext uri="{FF2B5EF4-FFF2-40B4-BE49-F238E27FC236}">
                <a16:creationId xmlns:a16="http://schemas.microsoft.com/office/drawing/2014/main" id="{35757859-CA95-CDED-5D4F-7AC967877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200" cy="12801600"/>
          </a:xfrm>
          <a:prstGeom prst="rect">
            <a:avLst/>
          </a:prstGeom>
        </p:spPr>
      </p:pic>
      <p:pic>
        <p:nvPicPr>
          <p:cNvPr id="5" name="Imagem 4" descr="Logotipo, Ícone&#10;&#10;Descrição gerada automaticamente">
            <a:extLst>
              <a:ext uri="{FF2B5EF4-FFF2-40B4-BE49-F238E27FC236}">
                <a16:creationId xmlns:a16="http://schemas.microsoft.com/office/drawing/2014/main" id="{E695847D-CBAB-D53C-AEB3-88F7920652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991" y="0"/>
            <a:ext cx="1633217" cy="176337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68430A9-3B82-2730-1C62-0E69B63816CB}"/>
              </a:ext>
            </a:extLst>
          </p:cNvPr>
          <p:cNvSpPr txBox="1"/>
          <p:nvPr/>
        </p:nvSpPr>
        <p:spPr>
          <a:xfrm>
            <a:off x="1959641" y="1763378"/>
            <a:ext cx="5681916" cy="70788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DATASCIENCE AMBIENTAL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0479769-357F-5FAB-8179-CA9EC0441616}"/>
              </a:ext>
            </a:extLst>
          </p:cNvPr>
          <p:cNvSpPr txBox="1"/>
          <p:nvPr/>
        </p:nvSpPr>
        <p:spPr>
          <a:xfrm>
            <a:off x="1432758" y="10524054"/>
            <a:ext cx="6398797" cy="17543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Usos de IA Generativa no QGIS</a:t>
            </a:r>
          </a:p>
        </p:txBody>
      </p:sp>
    </p:spTree>
    <p:extLst>
      <p:ext uri="{BB962C8B-B14F-4D97-AF65-F5344CB8AC3E}">
        <p14:creationId xmlns:p14="http://schemas.microsoft.com/office/powerpoint/2010/main" val="2060185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375BE0-0700-7222-137E-38E753EAC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0E642F8A-F1C5-6A9C-FAE3-A989610CFC02}"/>
              </a:ext>
            </a:extLst>
          </p:cNvPr>
          <p:cNvSpPr txBox="1"/>
          <p:nvPr/>
        </p:nvSpPr>
        <p:spPr>
          <a:xfrm>
            <a:off x="892274" y="2292688"/>
            <a:ext cx="78166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Uma tarefa comum na análise geoespacial é a criação de mapas de calor, que visualizam a densidade de determinados eventos ou características sobre uma área geográfica. Isso pode ser útil para identificar pontos de interesse, como áreas com maior incidência de desmatamento ou de risco ambiental. O QGIS oferece uma ferramenta de </a:t>
            </a:r>
            <a:r>
              <a:rPr lang="pt-BR" sz="2400" dirty="0" err="1"/>
              <a:t>Heatmap</a:t>
            </a:r>
            <a:r>
              <a:rPr lang="pt-BR" sz="2400" dirty="0"/>
              <a:t> para gerar esses mapas, e podemos integrar essa ferramenta com </a:t>
            </a:r>
            <a:r>
              <a:rPr lang="pt-BR" sz="2400" dirty="0" err="1"/>
              <a:t>PyQGIS</a:t>
            </a:r>
            <a:r>
              <a:rPr lang="pt-BR" sz="2400" dirty="0"/>
              <a:t> para automatizar e personalizar o processo.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B2F5BD78-231D-D1D7-D4CE-BBB9A018934D}"/>
              </a:ext>
            </a:extLst>
          </p:cNvPr>
          <p:cNvSpPr txBox="1"/>
          <p:nvPr/>
        </p:nvSpPr>
        <p:spPr>
          <a:xfrm>
            <a:off x="892276" y="820113"/>
            <a:ext cx="78166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Identificação de Padrões em Dados Geoespaciais com IA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A1CBD8C7-8AD3-4962-9AA0-8E222BE8C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10</a:t>
            </a:fld>
            <a:endParaRPr lang="pt-BR"/>
          </a:p>
        </p:txBody>
      </p:sp>
      <p:sp>
        <p:nvSpPr>
          <p:cNvPr id="6" name="Espaço Reservado para Rodapé 9">
            <a:extLst>
              <a:ext uri="{FF2B5EF4-FFF2-40B4-BE49-F238E27FC236}">
                <a16:creationId xmlns:a16="http://schemas.microsoft.com/office/drawing/2014/main" id="{92087DA5-ED32-CB78-E8DE-21D948280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68F8735-4F1C-1FBD-EB4E-5EAC08E1C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459" y="5488812"/>
            <a:ext cx="6962274" cy="5587778"/>
          </a:xfrm>
          <a:prstGeom prst="rect">
            <a:avLst/>
          </a:prstGeom>
        </p:spPr>
      </p:pic>
      <p:sp>
        <p:nvSpPr>
          <p:cNvPr id="7" name="texto_componente">
            <a:extLst>
              <a:ext uri="{FF2B5EF4-FFF2-40B4-BE49-F238E27FC236}">
                <a16:creationId xmlns:a16="http://schemas.microsoft.com/office/drawing/2014/main" id="{E270A0C1-7B13-A2F4-4C57-BCC9DF0B38F2}"/>
              </a:ext>
            </a:extLst>
          </p:cNvPr>
          <p:cNvSpPr txBox="1"/>
          <p:nvPr/>
        </p:nvSpPr>
        <p:spPr>
          <a:xfrm>
            <a:off x="1760726" y="11056449"/>
            <a:ext cx="60797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Monitoramento de fauna silvestre atropelada – Fonte: Paulo Soares</a:t>
            </a:r>
          </a:p>
        </p:txBody>
      </p:sp>
    </p:spTree>
    <p:extLst>
      <p:ext uri="{BB962C8B-B14F-4D97-AF65-F5344CB8AC3E}">
        <p14:creationId xmlns:p14="http://schemas.microsoft.com/office/powerpoint/2010/main" val="844236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>
              <a:alphaModFix amt="7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892277" y="7398973"/>
            <a:ext cx="78166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Impact" panose="020B0806030902050204" pitchFamily="34" charset="0"/>
              </a:rPr>
              <a:t>Criação de Modelos Digitais de Terreno Inteligentes 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0E49EEBC-3AEF-FA23-4067-E0866590C14C}"/>
              </a:ext>
            </a:extLst>
          </p:cNvPr>
          <p:cNvSpPr txBox="1"/>
          <p:nvPr/>
        </p:nvSpPr>
        <p:spPr>
          <a:xfrm>
            <a:off x="807610" y="2133601"/>
            <a:ext cx="7816645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CFFF15F9-9106-7134-AA2D-FD2E7ED9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8851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FE575-273A-FCE9-8ABE-C66FEA99F5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CD527000-6690-2D9B-4E7D-7304B5F63569}"/>
              </a:ext>
            </a:extLst>
          </p:cNvPr>
          <p:cNvSpPr txBox="1"/>
          <p:nvPr/>
        </p:nvSpPr>
        <p:spPr>
          <a:xfrm>
            <a:off x="892274" y="2341555"/>
            <a:ext cx="7816645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Os Modelos Digitais de Terreno (MDT) desempenham um papel fundamental em projetos de infraestrutura, monitoramento ambiental e conservação de ecossistemas. Eles representam, em formato digital, a elevação de uma área geográfica, possibilitando a análise de relevo, drenagem e outras características importantes para decisões </a:t>
            </a:r>
            <a:r>
              <a:rPr lang="pt-BR" sz="2400" dirty="0" err="1"/>
              <a:t>estratégicas.A</a:t>
            </a:r>
            <a:r>
              <a:rPr lang="pt-BR" sz="2400" dirty="0"/>
              <a:t> combinação de IA generativa com metodologias tradicionais permite criar </a:t>
            </a:r>
            <a:r>
              <a:rPr lang="pt-BR" sz="2400" dirty="0" err="1"/>
              <a:t>MDTs</a:t>
            </a:r>
            <a:r>
              <a:rPr lang="pt-BR" sz="2400" dirty="0"/>
              <a:t> mais detalhados, preenchendo lacunas de dados e aprimorando superfícies para maior realismo e precisão. Isso é especialmente útil em áreas com dados incompletos ou irregulares, onde a interpolação e o processamento avançado de dados podem gerar insights mais confiáveis.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b="1" u="sng" dirty="0"/>
              <a:t>Benefícios da Abordagem Inteligente</a:t>
            </a:r>
          </a:p>
          <a:p>
            <a:pPr algn="ctr"/>
            <a:endParaRPr lang="pt-BR" sz="2400" b="1" dirty="0"/>
          </a:p>
          <a:p>
            <a:pPr algn="ctr"/>
            <a:r>
              <a:rPr lang="pt-BR" sz="2400" b="1" dirty="0"/>
              <a:t>Precisão Aprimorada: </a:t>
            </a:r>
            <a:r>
              <a:rPr lang="pt-BR" sz="2400" dirty="0"/>
              <a:t>Com a IA, é possível preencher lacunas e corrigir irregularidades em dados.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b="1" dirty="0"/>
              <a:t>Eficiência Operacional: </a:t>
            </a:r>
            <a:r>
              <a:rPr lang="pt-BR" sz="2400" dirty="0"/>
              <a:t>Automação com scripts reduz o tempo gasto em tarefas repetitivas.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b="1" dirty="0"/>
              <a:t>Apoio à Decisão: </a:t>
            </a:r>
            <a:r>
              <a:rPr lang="pt-BR" sz="2400" dirty="0" err="1"/>
              <a:t>MDTs</a:t>
            </a:r>
            <a:r>
              <a:rPr lang="pt-BR" sz="2400" dirty="0"/>
              <a:t> mais realistas oferecem uma base sólida para decisões estratégicas.</a:t>
            </a:r>
          </a:p>
          <a:p>
            <a:pPr algn="ctr"/>
            <a:endParaRPr lang="pt-BR" sz="2400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1EDBC811-CF87-A39E-45FE-33B4429CEB1E}"/>
              </a:ext>
            </a:extLst>
          </p:cNvPr>
          <p:cNvSpPr txBox="1"/>
          <p:nvPr/>
        </p:nvSpPr>
        <p:spPr>
          <a:xfrm>
            <a:off x="892276" y="820113"/>
            <a:ext cx="78166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Criação de Modelos Digitais de Terreno Inteligentes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911536F8-F23C-F82A-2F77-795DD6956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12</a:t>
            </a:fld>
            <a:endParaRPr lang="pt-BR"/>
          </a:p>
        </p:txBody>
      </p:sp>
      <p:sp>
        <p:nvSpPr>
          <p:cNvPr id="6" name="Espaço Reservado para Rodapé 9">
            <a:extLst>
              <a:ext uri="{FF2B5EF4-FFF2-40B4-BE49-F238E27FC236}">
                <a16:creationId xmlns:a16="http://schemas.microsoft.com/office/drawing/2014/main" id="{5ED7B291-2A7F-1A66-E8AE-E82549B9F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</p:spTree>
    <p:extLst>
      <p:ext uri="{BB962C8B-B14F-4D97-AF65-F5344CB8AC3E}">
        <p14:creationId xmlns:p14="http://schemas.microsoft.com/office/powerpoint/2010/main" val="2191841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C6156F-6C77-6C7E-96D9-D26B16BB7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82ADC6B6-4A69-C492-F491-B2388E934DBA}"/>
              </a:ext>
            </a:extLst>
          </p:cNvPr>
          <p:cNvSpPr txBox="1"/>
          <p:nvPr/>
        </p:nvSpPr>
        <p:spPr>
          <a:xfrm>
            <a:off x="892274" y="2598574"/>
            <a:ext cx="781664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u="sng" dirty="0"/>
              <a:t>Exemplos</a:t>
            </a:r>
          </a:p>
          <a:p>
            <a:pPr algn="ctr"/>
            <a:endParaRPr lang="pt-BR" sz="2400" b="1" u="sng" dirty="0"/>
          </a:p>
          <a:p>
            <a:pPr algn="ctr"/>
            <a:r>
              <a:rPr lang="pt-BR" sz="2400" b="1" dirty="0"/>
              <a:t>Gerar MDT a partir de Pontos</a:t>
            </a:r>
          </a:p>
          <a:p>
            <a:pPr algn="ctr"/>
            <a:r>
              <a:rPr lang="pt-BR" sz="2400" dirty="0"/>
              <a:t>A geração de </a:t>
            </a:r>
            <a:r>
              <a:rPr lang="pt-BR" sz="2400" dirty="0" err="1"/>
              <a:t>MDTs</a:t>
            </a:r>
            <a:r>
              <a:rPr lang="pt-BR" sz="2400" dirty="0"/>
              <a:t> geralmente começa com dados pontuais, como medições topográficas ou dados de elevação de sensores remotos. No QGIS, podemos usar a ferramenta de interpolação TIN (Triangular Irregular Network) para criar o MDT.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b="1" dirty="0"/>
              <a:t>Melhorar a Resolução do MDT</a:t>
            </a:r>
            <a:endParaRPr lang="pt-BR" sz="2400" dirty="0"/>
          </a:p>
          <a:p>
            <a:pPr algn="ctr"/>
            <a:r>
              <a:rPr lang="pt-BR" sz="2400" dirty="0"/>
              <a:t>Após a geração inicial, a suavização da grade do MDT pode melhorar a visualização e corrigir possíveis irregularidades. No QGIS, a ferramenta Grid </a:t>
            </a:r>
            <a:r>
              <a:rPr lang="pt-BR" sz="2400" dirty="0" err="1"/>
              <a:t>Smoothing</a:t>
            </a:r>
            <a:r>
              <a:rPr lang="pt-BR" sz="2400" dirty="0"/>
              <a:t> é utilizada para esse fim.</a:t>
            </a:r>
          </a:p>
          <a:p>
            <a:pPr algn="ctr"/>
            <a:endParaRPr lang="pt-BR" sz="2400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CF754256-7872-0E96-FB52-649FC43EA7EC}"/>
              </a:ext>
            </a:extLst>
          </p:cNvPr>
          <p:cNvSpPr txBox="1"/>
          <p:nvPr/>
        </p:nvSpPr>
        <p:spPr>
          <a:xfrm>
            <a:off x="892276" y="820113"/>
            <a:ext cx="78166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Criação de Modelos Digitais de Terreno Inteligentes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ECC48E9E-CB26-79C6-FE15-7A8EF663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13</a:t>
            </a:fld>
            <a:endParaRPr lang="pt-BR"/>
          </a:p>
        </p:txBody>
      </p:sp>
      <p:sp>
        <p:nvSpPr>
          <p:cNvPr id="6" name="Espaço Reservado para Rodapé 9">
            <a:extLst>
              <a:ext uri="{FF2B5EF4-FFF2-40B4-BE49-F238E27FC236}">
                <a16:creationId xmlns:a16="http://schemas.microsoft.com/office/drawing/2014/main" id="{A57A00CD-9B73-4CDE-1496-E08069DD4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C238332-6796-B7C8-4060-20221A2A2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487" y="7827463"/>
            <a:ext cx="7194218" cy="388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14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>
              <a:alphaModFix amt="7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892277" y="7251679"/>
            <a:ext cx="78166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Impact" panose="020B0806030902050204" pitchFamily="34" charset="0"/>
              </a:rPr>
              <a:t>Planejamento de Rotas e Logística Ambiental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0E49EEBC-3AEF-FA23-4067-E0866590C14C}"/>
              </a:ext>
            </a:extLst>
          </p:cNvPr>
          <p:cNvSpPr txBox="1"/>
          <p:nvPr/>
        </p:nvSpPr>
        <p:spPr>
          <a:xfrm>
            <a:off x="807610" y="2133601"/>
            <a:ext cx="7816645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04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26FB245-ED35-8115-4128-B27CC5C39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8376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08E5F-5546-9869-88C1-2D6B9625B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DD4D405C-8E25-CC57-227C-2476656EFFF2}"/>
              </a:ext>
            </a:extLst>
          </p:cNvPr>
          <p:cNvSpPr txBox="1"/>
          <p:nvPr/>
        </p:nvSpPr>
        <p:spPr>
          <a:xfrm>
            <a:off x="892274" y="2710532"/>
            <a:ext cx="7816645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O planejamento de rotas é uma atividade essencial em projetos de conservação, monitoramento ambiental e logística em áreas remotas. Além de garantir eficiência operacional, é necessário considerar fatores como altitude, tipo de solo, clima e restrições ambientais para evitar impactos desnecessários e cumprir com regulamentações </a:t>
            </a:r>
            <a:r>
              <a:rPr lang="pt-BR" sz="2400" dirty="0" err="1"/>
              <a:t>locais.A</a:t>
            </a:r>
            <a:r>
              <a:rPr lang="pt-BR" sz="2400" dirty="0"/>
              <a:t> Inteligência Artificial (IA) generativa, integrada a ferramentas como o QGIS, pode aprimorar significativamente esse processo. Com ela, é possível otimizar rotas levando em conta múltiplas variáveis, como condições ambientais e dados meteorológicos em tempo real. Este capítulo ensinará como utilizar o QGIS e scripts de IA para criar rotas eficientes, sustentáveis e adaptadas às necessidades de projetos de grande escala.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b="1" dirty="0"/>
              <a:t>Boas Práticas para Rotas Sustentáveis</a:t>
            </a:r>
          </a:p>
          <a:p>
            <a:pPr algn="ctr"/>
            <a:r>
              <a:rPr lang="pt-BR" sz="2400" b="1" dirty="0"/>
              <a:t>Minimizar Impactos Ambientais: </a:t>
            </a:r>
            <a:r>
              <a:rPr lang="pt-BR" sz="2400" dirty="0"/>
              <a:t>Evite rotas que atravessem áreas sensíveis ou habitats críticos.</a:t>
            </a:r>
          </a:p>
          <a:p>
            <a:pPr algn="ctr"/>
            <a:r>
              <a:rPr lang="pt-BR" sz="2400" b="1" dirty="0"/>
              <a:t>Otimização Energética: </a:t>
            </a:r>
            <a:r>
              <a:rPr lang="pt-BR" sz="2400" dirty="0"/>
              <a:t>Priorize caminhos com menor inclinação para reduzir o consumo de combustível em </a:t>
            </a:r>
            <a:r>
              <a:rPr lang="pt-BR" sz="2400" dirty="0" err="1"/>
              <a:t>veículos.Planejamento</a:t>
            </a:r>
            <a:r>
              <a:rPr lang="pt-BR" sz="2400" dirty="0"/>
              <a:t> </a:t>
            </a:r>
          </a:p>
          <a:p>
            <a:pPr algn="ctr"/>
            <a:r>
              <a:rPr lang="pt-BR" sz="2400" b="1" dirty="0"/>
              <a:t>Colaborativo: </a:t>
            </a:r>
            <a:r>
              <a:rPr lang="pt-BR" sz="2400" dirty="0"/>
              <a:t>Envolva comunidades locais e especialistas ambientais na validação das rotas propostas.</a:t>
            </a:r>
          </a:p>
          <a:p>
            <a:pPr algn="ctr"/>
            <a:endParaRPr lang="pt-BR" sz="2400" dirty="0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B58FDEE5-81D7-244A-1156-73E3E459833B}"/>
              </a:ext>
            </a:extLst>
          </p:cNvPr>
          <p:cNvSpPr txBox="1"/>
          <p:nvPr/>
        </p:nvSpPr>
        <p:spPr>
          <a:xfrm>
            <a:off x="892276" y="820113"/>
            <a:ext cx="78166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Planejamento de Rotas e Logística Ambiental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F76B214B-D4CA-8482-D9D0-ED1F24A6D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15</a:t>
            </a:fld>
            <a:endParaRPr lang="pt-BR"/>
          </a:p>
        </p:txBody>
      </p:sp>
      <p:sp>
        <p:nvSpPr>
          <p:cNvPr id="6" name="Espaço Reservado para Rodapé 9">
            <a:extLst>
              <a:ext uri="{FF2B5EF4-FFF2-40B4-BE49-F238E27FC236}">
                <a16:creationId xmlns:a16="http://schemas.microsoft.com/office/drawing/2014/main" id="{EECFFD5E-CFC6-EEBA-CCC9-55AB48766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</p:spTree>
    <p:extLst>
      <p:ext uri="{BB962C8B-B14F-4D97-AF65-F5344CB8AC3E}">
        <p14:creationId xmlns:p14="http://schemas.microsoft.com/office/powerpoint/2010/main" val="3359072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6284A-EA9A-27FF-368A-DCB2D2D9A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8398EDAD-1A75-4591-0368-0E92E4D00ADB}"/>
              </a:ext>
            </a:extLst>
          </p:cNvPr>
          <p:cNvSpPr txBox="1"/>
          <p:nvPr/>
        </p:nvSpPr>
        <p:spPr>
          <a:xfrm>
            <a:off x="892274" y="2143552"/>
            <a:ext cx="7816645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u="sng" dirty="0"/>
              <a:t>Exemplos</a:t>
            </a:r>
          </a:p>
          <a:p>
            <a:pPr algn="ctr"/>
            <a:endParaRPr lang="pt-BR" sz="2400" b="1" dirty="0"/>
          </a:p>
          <a:p>
            <a:pPr algn="ctr"/>
            <a:r>
              <a:rPr lang="pt-BR" sz="2400" b="1" dirty="0"/>
              <a:t>Planejar uma Rota Simples</a:t>
            </a:r>
          </a:p>
          <a:p>
            <a:pPr algn="ctr"/>
            <a:r>
              <a:rPr lang="pt-BR" sz="2400" dirty="0"/>
              <a:t>Para planejar uma rota simples baseada no menor caminho entre dois pontos, o algoritmo </a:t>
            </a:r>
            <a:r>
              <a:rPr lang="pt-BR" sz="2400" dirty="0" err="1"/>
              <a:t>Shortest</a:t>
            </a:r>
            <a:r>
              <a:rPr lang="pt-BR" sz="2400" dirty="0"/>
              <a:t> Path do QGIS é uma excelente ferramenta.</a:t>
            </a:r>
          </a:p>
          <a:p>
            <a:pPr algn="ctr"/>
            <a:endParaRPr lang="pt-BR" sz="2400" b="1" dirty="0"/>
          </a:p>
          <a:p>
            <a:pPr algn="ctr"/>
            <a:r>
              <a:rPr lang="pt-BR" sz="2400" b="1" dirty="0"/>
              <a:t>Ajustar Rotas com IA e Dados Adicionais</a:t>
            </a:r>
          </a:p>
          <a:p>
            <a:pPr algn="ctr"/>
            <a:r>
              <a:rPr lang="pt-BR" sz="2400" dirty="0"/>
              <a:t>Para rotas mais complexas, é necessário considerar variáveis adicionais, como altitude, condições climáticas e áreas protegidas. O plugin ORS Tools (</a:t>
            </a:r>
            <a:r>
              <a:rPr lang="pt-BR" sz="2400" dirty="0" err="1"/>
              <a:t>OpenRouteService</a:t>
            </a:r>
            <a:r>
              <a:rPr lang="pt-BR" sz="2400" dirty="0"/>
              <a:t>) permite planejar rotas detalhadas com base em restrições específicas.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b="1" dirty="0"/>
              <a:t>Incorporando Dados Climáticos e Ambientais</a:t>
            </a:r>
          </a:p>
          <a:p>
            <a:pPr algn="ctr"/>
            <a:r>
              <a:rPr lang="pt-BR" sz="2400" dirty="0"/>
              <a:t>Uma rota bem planejada deve levar em conta condições dinâmicas, como previsões meteorológicas ou áreas afetadas por eventos naturais. </a:t>
            </a:r>
          </a:p>
          <a:p>
            <a:pPr algn="ctr"/>
            <a:r>
              <a:rPr lang="pt-BR" sz="2400" b="1" dirty="0"/>
              <a:t>Dados Climáticos: </a:t>
            </a:r>
            <a:r>
              <a:rPr lang="pt-BR" sz="2400" dirty="0"/>
              <a:t>Integre camadas de dados climáticos, como mapas de precipitação ou vento, obtidos de APIs de serviços meteorológicos.</a:t>
            </a:r>
          </a:p>
          <a:p>
            <a:pPr algn="ctr"/>
            <a:r>
              <a:rPr lang="pt-BR" sz="2400" b="1" dirty="0"/>
              <a:t>Mapas de Áreas Sensíveis: </a:t>
            </a:r>
            <a:r>
              <a:rPr lang="pt-BR" sz="2400" dirty="0"/>
              <a:t>Adicione informações sobre áreas protegidas, zonas alagadiças ou regiões de deslizamento de terra para evitar riscos.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640CDC42-5E09-F323-B50B-81C0ADCCDA51}"/>
              </a:ext>
            </a:extLst>
          </p:cNvPr>
          <p:cNvSpPr txBox="1"/>
          <p:nvPr/>
        </p:nvSpPr>
        <p:spPr>
          <a:xfrm>
            <a:off x="892276" y="820113"/>
            <a:ext cx="78166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Planejamento de Rotas e Logística Ambiental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137B2746-9AD0-86A8-5DF8-E6FD816F2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16</a:t>
            </a:fld>
            <a:endParaRPr lang="pt-BR"/>
          </a:p>
        </p:txBody>
      </p:sp>
      <p:sp>
        <p:nvSpPr>
          <p:cNvPr id="6" name="Espaço Reservado para Rodapé 9">
            <a:extLst>
              <a:ext uri="{FF2B5EF4-FFF2-40B4-BE49-F238E27FC236}">
                <a16:creationId xmlns:a16="http://schemas.microsoft.com/office/drawing/2014/main" id="{7B7390AD-E57B-F51F-D322-E8E4EC633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</p:spTree>
    <p:extLst>
      <p:ext uri="{BB962C8B-B14F-4D97-AF65-F5344CB8AC3E}">
        <p14:creationId xmlns:p14="http://schemas.microsoft.com/office/powerpoint/2010/main" val="2213659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15C797C3-6F1E-3AA4-4225-55DBA1A40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SELETORES CSS PARA JEDIS - FELIPE AGUIAR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37204EBB-9793-B1C1-E210-A22022EFF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17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BD08687-8FF8-DA22-BF70-38B5E546583B}"/>
              </a:ext>
            </a:extLst>
          </p:cNvPr>
          <p:cNvSpPr txBox="1"/>
          <p:nvPr/>
        </p:nvSpPr>
        <p:spPr>
          <a:xfrm>
            <a:off x="2680798" y="4431680"/>
            <a:ext cx="6759392" cy="378565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A </a:t>
            </a:r>
            <a:r>
              <a:rPr lang="pt-BR" sz="2400" b="1" dirty="0" err="1"/>
              <a:t>Datascience</a:t>
            </a:r>
            <a:r>
              <a:rPr lang="pt-BR" sz="2400" b="1" dirty="0"/>
              <a:t> Ambiental </a:t>
            </a:r>
            <a:r>
              <a:rPr lang="pt-BR" sz="2400" dirty="0"/>
              <a:t>está aqui para ajudar você e sua empresa a desbravarem o futuro do geoprocessamento e da análise ambiental. Oferecemos Consultoria e Assessoria Ambiental e soluções tecnológicas voltadas para o meio ambiente, atendendo empresas e profissionais de todo o Brasil. Trabalhamos tanto na implantação de sistemas como no treinamento de equipes para que você tire o máximo proveito das tecnologias disponíveis e maior controle das obrigações legais.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7C56912-32F8-7D69-C30D-E031368AB7A8}"/>
              </a:ext>
            </a:extLst>
          </p:cNvPr>
          <p:cNvSpPr txBox="1"/>
          <p:nvPr/>
        </p:nvSpPr>
        <p:spPr>
          <a:xfrm>
            <a:off x="194861" y="151581"/>
            <a:ext cx="6759392" cy="193899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Estes foram alguns exemplos de uso. Aproveite o potencial da IA generativa e do QGIS para transformar seus projetos e promover um impacto positivo no meio ambiente. Estamos prontos para construir essa jornada com você!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4BBE5EE-3015-8DDA-5723-B7BFE1A4ECEA}"/>
              </a:ext>
            </a:extLst>
          </p:cNvPr>
          <p:cNvSpPr txBox="1"/>
          <p:nvPr/>
        </p:nvSpPr>
        <p:spPr>
          <a:xfrm>
            <a:off x="1420904" y="11080359"/>
            <a:ext cx="7033285" cy="15696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sz="2400" dirty="0"/>
              <a:t>Entre em contato conosco pelos canais abaixo: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1" dirty="0"/>
              <a:t>Telefone:</a:t>
            </a:r>
            <a:r>
              <a:rPr lang="pt-BR" sz="2400" dirty="0"/>
              <a:t> (65) 99269-3278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1" dirty="0"/>
              <a:t>E-mail:</a:t>
            </a:r>
            <a:r>
              <a:rPr lang="pt-BR" sz="2400" dirty="0"/>
              <a:t> contato@datascienceambiental.com.br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1" dirty="0"/>
              <a:t>E-mail alternativo:</a:t>
            </a:r>
            <a:r>
              <a:rPr lang="pt-BR" sz="2400" dirty="0"/>
              <a:t> datascienceambiental@gmail.com</a:t>
            </a:r>
          </a:p>
        </p:txBody>
      </p:sp>
      <p:pic>
        <p:nvPicPr>
          <p:cNvPr id="13" name="Imagem 12" descr="Logotipo, Ícone&#10;&#10;Descrição gerada automaticamente">
            <a:extLst>
              <a:ext uri="{FF2B5EF4-FFF2-40B4-BE49-F238E27FC236}">
                <a16:creationId xmlns:a16="http://schemas.microsoft.com/office/drawing/2014/main" id="{8E408C67-314A-38DE-4F5C-13D5C15EB4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627" y="8552633"/>
            <a:ext cx="1801944" cy="1945552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3AD2C9A5-2F8C-9D9E-E3A4-95E70E5E83AB}"/>
              </a:ext>
            </a:extLst>
          </p:cNvPr>
          <p:cNvSpPr txBox="1"/>
          <p:nvPr/>
        </p:nvSpPr>
        <p:spPr>
          <a:xfrm>
            <a:off x="2973051" y="10558439"/>
            <a:ext cx="3655095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DATASCIENCE AMBIENTAL</a:t>
            </a:r>
          </a:p>
        </p:txBody>
      </p:sp>
    </p:spTree>
    <p:extLst>
      <p:ext uri="{BB962C8B-B14F-4D97-AF65-F5344CB8AC3E}">
        <p14:creationId xmlns:p14="http://schemas.microsoft.com/office/powerpoint/2010/main" val="2390956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92276" y="2309249"/>
            <a:ext cx="78166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Nos últimos anos, a inteligência artificial (IA) tem revolucionado diversas áreas do conhecimento, incluindo o geoprocessamento. Quando combinada ao QGIS, uma das ferramentas mais populares de sistemas de informações geográficas (SIG), a IA generativa se torna uma aliada poderosa para resolver problemas complexos, otimizar fluxos de trabalho e criar soluções inovadoras. Este e-book é voltado para profissionais das áreas ambientais e de geociências que buscam explorar o potencial da IA generativa aplicada ao QGIS. Vamos apresentar seis usos práticos dessa tecnologia para inspirar e transformar o seu trabalho no dia a dia.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1573467" y="856270"/>
            <a:ext cx="64542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Usos de IA Generativa no </a:t>
            </a:r>
            <a:r>
              <a:rPr lang="pt-BR" sz="4000" dirty="0" err="1">
                <a:latin typeface="Impact" panose="020B0806030902050204" pitchFamily="34" charset="0"/>
              </a:rPr>
              <a:t>QGis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D950483A-1B7C-BC8A-AFE0-E5A3B512F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1966F1B7-35CA-277C-5D23-E67A2444F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6062" y="11865189"/>
            <a:ext cx="535055" cy="681567"/>
          </a:xfrm>
        </p:spPr>
        <p:txBody>
          <a:bodyPr/>
          <a:lstStyle/>
          <a:p>
            <a:r>
              <a:rPr lang="pt-BR" dirty="0"/>
              <a:t>1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FAE7560-DD3C-3A9B-AA79-5632F5609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587" y="6833564"/>
            <a:ext cx="6998020" cy="466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000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0000"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BB1B6F-48C2-AAB1-396F-2115AD07B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ulo_componente">
            <a:extLst>
              <a:ext uri="{FF2B5EF4-FFF2-40B4-BE49-F238E27FC236}">
                <a16:creationId xmlns:a16="http://schemas.microsoft.com/office/drawing/2014/main" id="{78E007F2-2169-1D35-17FA-AA2BDB56A1D1}"/>
              </a:ext>
            </a:extLst>
          </p:cNvPr>
          <p:cNvSpPr txBox="1"/>
          <p:nvPr/>
        </p:nvSpPr>
        <p:spPr>
          <a:xfrm>
            <a:off x="1124473" y="7384480"/>
            <a:ext cx="78166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</a:rPr>
              <a:t>Tirar dúvidas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E014EF6D-2D7D-7F33-85B9-3F564858EE76}"/>
              </a:ext>
            </a:extLst>
          </p:cNvPr>
          <p:cNvSpPr txBox="1"/>
          <p:nvPr/>
        </p:nvSpPr>
        <p:spPr>
          <a:xfrm>
            <a:off x="807610" y="2133601"/>
            <a:ext cx="7816645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2141FDB5-4940-1A5D-5324-0E7923E25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9502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18DD4-3D87-56FB-6C86-B918698F7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E6AB5B01-3A44-5B56-E007-B9BE2E06D749}"/>
              </a:ext>
            </a:extLst>
          </p:cNvPr>
          <p:cNvSpPr txBox="1"/>
          <p:nvPr/>
        </p:nvSpPr>
        <p:spPr>
          <a:xfrm>
            <a:off x="870768" y="2822078"/>
            <a:ext cx="7816645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Parece óbvio, mas a primeira coisa que você pode fazer com a IA Generativa é ORIENTAÇÃO.</a:t>
            </a:r>
            <a:br>
              <a:rPr lang="pt-BR" sz="2400" dirty="0"/>
            </a:br>
            <a:r>
              <a:rPr lang="pt-BR" sz="2400" dirty="0"/>
              <a:t>Perguntar sobre comandos de Python, usos, modos de automação, ideias de layout, entre outras centenas de possibilidades.</a:t>
            </a:r>
          </a:p>
          <a:p>
            <a:pPr algn="ctr"/>
            <a:r>
              <a:rPr lang="pt-BR" sz="2400" dirty="0"/>
              <a:t>Mas existe um grande “MAS”. Você precisa ficar atento se a IA faz pesquisa online, se for offline, qual a última atualização do banco de dados, por exemplo, o ChatGPT pode ser utilizado offline ou pela ferramenta web, mas se estiver utilizando o </a:t>
            </a:r>
            <a:r>
              <a:rPr lang="pt-BR" sz="2400" dirty="0" err="1"/>
              <a:t>NotebookLM</a:t>
            </a:r>
            <a:r>
              <a:rPr lang="pt-BR" sz="2400" dirty="0"/>
              <a:t>, da Google, ele depende da documentação que você o alimentou.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dirty="0"/>
              <a:t>Isso é importante saber para que a resposta seja a mais relevante.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dirty="0"/>
              <a:t>Como qualquer ferramenta, a efetividade de seu uso vai depender do usuário. Não acredite em todas as respostas, verifique os retornos, questione. Esta dica serve para todos os usos de IA Generativa.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DC00F84C-C95A-1495-B4E5-80CD8900F619}"/>
              </a:ext>
            </a:extLst>
          </p:cNvPr>
          <p:cNvSpPr txBox="1"/>
          <p:nvPr/>
        </p:nvSpPr>
        <p:spPr>
          <a:xfrm>
            <a:off x="892276" y="820113"/>
            <a:ext cx="7816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Tirar dúvidas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8FA2D1DB-D175-C385-30BF-F977EC96E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4</a:t>
            </a:fld>
            <a:endParaRPr lang="pt-BR"/>
          </a:p>
        </p:txBody>
      </p:sp>
      <p:sp>
        <p:nvSpPr>
          <p:cNvPr id="6" name="Espaço Reservado para Rodapé 9">
            <a:extLst>
              <a:ext uri="{FF2B5EF4-FFF2-40B4-BE49-F238E27FC236}">
                <a16:creationId xmlns:a16="http://schemas.microsoft.com/office/drawing/2014/main" id="{15090AA6-16C7-A3AD-B5D1-D01E25968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</p:spTree>
    <p:extLst>
      <p:ext uri="{BB962C8B-B14F-4D97-AF65-F5344CB8AC3E}">
        <p14:creationId xmlns:p14="http://schemas.microsoft.com/office/powerpoint/2010/main" val="813858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892277" y="6004859"/>
            <a:ext cx="781664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</a:rPr>
              <a:t>Geração Automática de Mapas Temáticos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0E49EEBC-3AEF-FA23-4067-E0866590C14C}"/>
              </a:ext>
            </a:extLst>
          </p:cNvPr>
          <p:cNvSpPr txBox="1"/>
          <p:nvPr/>
        </p:nvSpPr>
        <p:spPr>
          <a:xfrm>
            <a:off x="807610" y="2133601"/>
            <a:ext cx="7816645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E200A01C-BA5B-3A36-1BF1-0562AE8A1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8510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5F8A268F-DF04-2C6F-1AF7-579F8D46FDD0}"/>
              </a:ext>
            </a:extLst>
          </p:cNvPr>
          <p:cNvSpPr txBox="1"/>
          <p:nvPr/>
        </p:nvSpPr>
        <p:spPr>
          <a:xfrm>
            <a:off x="892276" y="3752520"/>
            <a:ext cx="781664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Criar mapas temáticos pode ser uma tarefa demorada, especialmente ao lidar com grandes conjuntos de dados. Com IA generativa, é possível automatizar a escolha de cores, estilos e até a organização de camadas, gerando mapas profissionais em poucos cliques. </a:t>
            </a:r>
          </a:p>
          <a:p>
            <a:pPr algn="ctr"/>
            <a:r>
              <a:rPr lang="pt-BR" sz="2400" dirty="0"/>
              <a:t> Por exemplo, imagine criar um mapa para uma apresentação executiva: a IA pode selecionar uma paleta de cores profissional, simplificar as legendas para destacar </a:t>
            </a:r>
            <a:r>
              <a:rPr lang="pt-BR" sz="2400" dirty="0" err="1"/>
              <a:t>pontos-chave</a:t>
            </a:r>
            <a:r>
              <a:rPr lang="pt-BR" sz="2400" dirty="0"/>
              <a:t> e até ajustar as escalas para enfocar as áreas de maior interesse. Isso não apenas economiza tempo, mas também garante que o resultado final atenda às expectativas do público de maneira eficiente e personalizada. Essa abordagem não apenas economiza tempo, mas também eleva a qualidade do produto final, garantindo que os mapas sejam claros, informativos e visualmente atrativos.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6767187-6DF7-80A9-F3B9-FCD72DDF717D}"/>
              </a:ext>
            </a:extLst>
          </p:cNvPr>
          <p:cNvSpPr txBox="1"/>
          <p:nvPr/>
        </p:nvSpPr>
        <p:spPr>
          <a:xfrm>
            <a:off x="892276" y="820113"/>
            <a:ext cx="78166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Geração Automática de Mapas Temáticos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919B02F9-1256-559A-957D-87AA95AA1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6</a:t>
            </a:fld>
            <a:endParaRPr lang="pt-BR"/>
          </a:p>
        </p:txBody>
      </p:sp>
      <p:sp>
        <p:nvSpPr>
          <p:cNvPr id="6" name="Espaço Reservado para Rodapé 9">
            <a:extLst>
              <a:ext uri="{FF2B5EF4-FFF2-40B4-BE49-F238E27FC236}">
                <a16:creationId xmlns:a16="http://schemas.microsoft.com/office/drawing/2014/main" id="{3466622E-DF09-5F65-E165-356923FCB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</p:spTree>
    <p:extLst>
      <p:ext uri="{BB962C8B-B14F-4D97-AF65-F5344CB8AC3E}">
        <p14:creationId xmlns:p14="http://schemas.microsoft.com/office/powerpoint/2010/main" val="796699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3CA68A-601D-7402-3A7C-CDF9341A2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ulo_componente">
            <a:extLst>
              <a:ext uri="{FF2B5EF4-FFF2-40B4-BE49-F238E27FC236}">
                <a16:creationId xmlns:a16="http://schemas.microsoft.com/office/drawing/2014/main" id="{2D7DA6A2-9243-1A18-008C-CFC00F3FAB48}"/>
              </a:ext>
            </a:extLst>
          </p:cNvPr>
          <p:cNvSpPr txBox="1"/>
          <p:nvPr/>
        </p:nvSpPr>
        <p:spPr>
          <a:xfrm>
            <a:off x="892276" y="820113"/>
            <a:ext cx="78166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Geração Automática de Mapas Temáticos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2588BA8C-89D4-4C0F-FF98-BEE064601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7</a:t>
            </a:fld>
            <a:endParaRPr lang="pt-BR"/>
          </a:p>
        </p:txBody>
      </p:sp>
      <p:sp>
        <p:nvSpPr>
          <p:cNvPr id="6" name="Espaço Reservado para Rodapé 9">
            <a:extLst>
              <a:ext uri="{FF2B5EF4-FFF2-40B4-BE49-F238E27FC236}">
                <a16:creationId xmlns:a16="http://schemas.microsoft.com/office/drawing/2014/main" id="{B513388C-2543-EA33-7E27-BE5DD6E38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1FC8936-2250-DD6D-91E2-A9568D54082C}"/>
              </a:ext>
            </a:extLst>
          </p:cNvPr>
          <p:cNvSpPr txBox="1"/>
          <p:nvPr/>
        </p:nvSpPr>
        <p:spPr>
          <a:xfrm>
            <a:off x="4173722" y="2730933"/>
            <a:ext cx="1253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Exemplo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17800FA-D86E-B0EA-13EC-7433E1DEC91C}"/>
              </a:ext>
            </a:extLst>
          </p:cNvPr>
          <p:cNvSpPr txBox="1"/>
          <p:nvPr/>
        </p:nvSpPr>
        <p:spPr>
          <a:xfrm>
            <a:off x="1006989" y="3779979"/>
            <a:ext cx="75872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O </a:t>
            </a:r>
            <a:r>
              <a:rPr lang="pt-BR" sz="2400" b="1" dirty="0" err="1"/>
              <a:t>PyQGIS</a:t>
            </a:r>
            <a:r>
              <a:rPr lang="pt-BR" sz="2400" dirty="0"/>
              <a:t> é uma poderosa ferramenta para automatizar tarefas e personalizar o QGIS por meio de scripts em Python. Para configurar estilos de camadas, você pode usar o </a:t>
            </a:r>
            <a:r>
              <a:rPr lang="pt-BR" sz="2400" dirty="0" err="1"/>
              <a:t>PyQGIS</a:t>
            </a:r>
            <a:r>
              <a:rPr lang="pt-BR" sz="2400" dirty="0"/>
              <a:t> para definir simbologias, cores, transparências e rótulos.</a:t>
            </a:r>
          </a:p>
          <a:p>
            <a:pPr algn="ctr"/>
            <a:r>
              <a:rPr lang="pt-BR" sz="2400" b="1" dirty="0"/>
              <a:t>Como já falamos, a IA pode auxiliar na construção do código, sanar dúvidas ou ajudar na aprendizagem de programação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5A105654-9828-EADB-F138-DEFA856F3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560" y="7414348"/>
            <a:ext cx="6354062" cy="121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9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B0E586-87BE-933D-F40E-E3BBA13856E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>
              <a:alphaModFix amt="7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93533FB0-D3C0-9791-4F72-0D1731465A20}"/>
              </a:ext>
            </a:extLst>
          </p:cNvPr>
          <p:cNvSpPr txBox="1"/>
          <p:nvPr/>
        </p:nvSpPr>
        <p:spPr>
          <a:xfrm>
            <a:off x="892277" y="6004859"/>
            <a:ext cx="7816645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</a:rPr>
              <a:t>Identificação de Padrões em Dados Geoespaciais com IA</a:t>
            </a:r>
          </a:p>
        </p:txBody>
      </p:sp>
      <p:sp>
        <p:nvSpPr>
          <p:cNvPr id="4" name="titulo_componente">
            <a:extLst>
              <a:ext uri="{FF2B5EF4-FFF2-40B4-BE49-F238E27FC236}">
                <a16:creationId xmlns:a16="http://schemas.microsoft.com/office/drawing/2014/main" id="{0E49EEBC-3AEF-FA23-4067-E0866590C14C}"/>
              </a:ext>
            </a:extLst>
          </p:cNvPr>
          <p:cNvSpPr txBox="1"/>
          <p:nvPr/>
        </p:nvSpPr>
        <p:spPr>
          <a:xfrm>
            <a:off x="807610" y="2133601"/>
            <a:ext cx="7816645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ED097E9B-2BDA-D42C-D47C-437D8B79E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7043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8EE21-D9AD-06D8-1731-0A8C43BD0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516353BF-6824-BE71-CE2A-2F1EFCB5612D}"/>
              </a:ext>
            </a:extLst>
          </p:cNvPr>
          <p:cNvSpPr txBox="1"/>
          <p:nvPr/>
        </p:nvSpPr>
        <p:spPr>
          <a:xfrm>
            <a:off x="892276" y="3215312"/>
            <a:ext cx="7816645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 A análise de grandes volumes de dados geoespaciais é fundamental em diversas áreas, incluindo planejamento urbano, monitoramento ambiental e gerenciamento de desastres. A identificação de padrões em dados geoespaciais frequentemente envolve a detecção de tendências complexas e dinâmicas, o que pode ser desafiador sem ferramentas adequadas. A Inteligência Artificial (IA) generativa emerge como uma poderosa aliada nesse contexto, permitindo detectar padrões de forma autônoma e até prever futuros eventos baseados em dados históricos.</a:t>
            </a:r>
          </a:p>
          <a:p>
            <a:pPr algn="ctr"/>
            <a:r>
              <a:rPr lang="pt-BR" sz="2400" dirty="0"/>
              <a:t>Por exemplo, em projetos ambientais, a IA pode ser utilizada para analisar mapas de calor, identificar áreas de risco ambiental, monitorar mudanças na paisagem e realizar predições de impactos ambientais. A capacidade de integrar IA em sistemas geoespaciais não só aumenta a precisão das análises, mas também acelera o processo de tomada de decisão.</a:t>
            </a:r>
          </a:p>
        </p:txBody>
      </p:sp>
      <p:sp>
        <p:nvSpPr>
          <p:cNvPr id="3" name="titulo_componente">
            <a:extLst>
              <a:ext uri="{FF2B5EF4-FFF2-40B4-BE49-F238E27FC236}">
                <a16:creationId xmlns:a16="http://schemas.microsoft.com/office/drawing/2014/main" id="{1A17AC55-C40B-3600-5A7B-56D5FEDC575D}"/>
              </a:ext>
            </a:extLst>
          </p:cNvPr>
          <p:cNvSpPr txBox="1"/>
          <p:nvPr/>
        </p:nvSpPr>
        <p:spPr>
          <a:xfrm>
            <a:off x="892276" y="820113"/>
            <a:ext cx="78166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Identificação de Padrões em Dados Geoespaciais com IA</a:t>
            </a:r>
          </a:p>
        </p:txBody>
      </p:sp>
      <p:sp>
        <p:nvSpPr>
          <p:cNvPr id="20" name="Espaço Reservado para Número de Slide 19">
            <a:extLst>
              <a:ext uri="{FF2B5EF4-FFF2-40B4-BE49-F238E27FC236}">
                <a16:creationId xmlns:a16="http://schemas.microsoft.com/office/drawing/2014/main" id="{2DE5439B-5464-B3FD-0AFB-4E9835291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46D60-96CE-4402-8D7C-2F4B1C382689}" type="slidenum">
              <a:rPr lang="pt-BR" smtClean="0"/>
              <a:t>9</a:t>
            </a:fld>
            <a:endParaRPr lang="pt-BR"/>
          </a:p>
        </p:txBody>
      </p:sp>
      <p:sp>
        <p:nvSpPr>
          <p:cNvPr id="6" name="Espaço Reservado para Rodapé 9">
            <a:extLst>
              <a:ext uri="{FF2B5EF4-FFF2-40B4-BE49-F238E27FC236}">
                <a16:creationId xmlns:a16="http://schemas.microsoft.com/office/drawing/2014/main" id="{3A54288A-6060-718D-0008-763ED5174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0113" y="11865188"/>
            <a:ext cx="4940969" cy="681567"/>
          </a:xfrm>
        </p:spPr>
        <p:txBody>
          <a:bodyPr/>
          <a:lstStyle/>
          <a:p>
            <a:r>
              <a:rPr lang="pt-BR" dirty="0"/>
              <a:t>Usos de IA Generativa no QGIS- Paulo Soares / </a:t>
            </a:r>
            <a:r>
              <a:rPr lang="pt-BR" dirty="0" err="1"/>
              <a:t>Datascience</a:t>
            </a:r>
            <a:r>
              <a:rPr lang="pt-BR" dirty="0"/>
              <a:t> Ambiental</a:t>
            </a:r>
          </a:p>
        </p:txBody>
      </p:sp>
    </p:spTree>
    <p:extLst>
      <p:ext uri="{BB962C8B-B14F-4D97-AF65-F5344CB8AC3E}">
        <p14:creationId xmlns:p14="http://schemas.microsoft.com/office/powerpoint/2010/main" val="16129214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5307</TotalTime>
  <Words>1632</Words>
  <Application>Microsoft Office PowerPoint</Application>
  <PresentationFormat>Papel A3 (297 x 420 mm)</PresentationFormat>
  <Paragraphs>106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Silva Aguiar</dc:creator>
  <cp:lastModifiedBy>Paulo Soares</cp:lastModifiedBy>
  <cp:revision>17</cp:revision>
  <dcterms:created xsi:type="dcterms:W3CDTF">2023-06-15T14:34:16Z</dcterms:created>
  <dcterms:modified xsi:type="dcterms:W3CDTF">2025-01-02T14:02:53Z</dcterms:modified>
</cp:coreProperties>
</file>

<file path=docProps/thumbnail.jpeg>
</file>